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623" r:id="rId3"/>
    <p:sldId id="624" r:id="rId4"/>
    <p:sldId id="628" r:id="rId5"/>
    <p:sldId id="625" r:id="rId6"/>
    <p:sldId id="627" r:id="rId7"/>
    <p:sldId id="629" r:id="rId8"/>
    <p:sldId id="557" r:id="rId9"/>
    <p:sldId id="636" r:id="rId10"/>
    <p:sldId id="561" r:id="rId11"/>
    <p:sldId id="631" r:id="rId12"/>
    <p:sldId id="632" r:id="rId13"/>
    <p:sldId id="630" r:id="rId14"/>
    <p:sldId id="633" r:id="rId15"/>
    <p:sldId id="634" r:id="rId16"/>
    <p:sldId id="63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3469"/>
  </p:normalViewPr>
  <p:slideViewPr>
    <p:cSldViewPr snapToGrid="0" snapToObjects="1" showGuides="1">
      <p:cViewPr>
        <p:scale>
          <a:sx n="100" d="100"/>
          <a:sy n="100" d="100"/>
        </p:scale>
        <p:origin x="1448" y="48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BEC8B-BF70-C949-8071-94595A60AF6B}" type="datetimeFigureOut">
              <a:rPr lang="en-US" smtClean="0"/>
              <a:t>7/19/22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E05D4D-C92E-0848-8CDC-5DB58098804E}" type="slidenum">
              <a:rPr lang="en-US" smtClean="0"/>
              <a:t>‹#›</a:t>
            </a:fld>
            <a:endParaRPr lang="en-US"/>
          </a:p>
        </p:txBody>
      </p:sp>
    </p:spTree>
    <p:extLst>
      <p:ext uri="{BB962C8B-B14F-4D97-AF65-F5344CB8AC3E}">
        <p14:creationId xmlns:p14="http://schemas.microsoft.com/office/powerpoint/2010/main" val="2177575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figure is from John Evans’ work in 1989 on relationships between leaf nitrogen and C3 photosynthesis.</a:t>
            </a:r>
          </a:p>
          <a:p>
            <a:endParaRPr lang="en-US" dirty="0"/>
          </a:p>
          <a:p>
            <a:r>
              <a:rPr lang="en-US" dirty="0"/>
              <a:t>On the x-axis is leaf </a:t>
            </a:r>
            <a:r>
              <a:rPr lang="en-US" dirty="0" err="1"/>
              <a:t>nitorgen</a:t>
            </a:r>
            <a:r>
              <a:rPr lang="en-US" dirty="0"/>
              <a:t> measured on a leaf area basis and on the y-axis is light-saturated photosynthesis, also measured on an area basis</a:t>
            </a:r>
          </a:p>
          <a:p>
            <a:endParaRPr lang="en-US" dirty="0"/>
          </a:p>
          <a:p>
            <a:r>
              <a:rPr lang="en-US" dirty="0"/>
              <a:t>The different shaped points represent different C3 species.</a:t>
            </a:r>
          </a:p>
          <a:p>
            <a:endParaRPr lang="en-US" dirty="0"/>
          </a:p>
          <a:p>
            <a:r>
              <a:rPr lang="en-US" dirty="0"/>
              <a:t>You can see that within each species, there is generally a tightly correlated and positive relationship between leaf nitrogen and light saturated photosynthesis</a:t>
            </a:r>
          </a:p>
          <a:p>
            <a:endParaRPr lang="en-US" dirty="0"/>
          </a:p>
          <a:p>
            <a:r>
              <a:rPr lang="en-US" dirty="0"/>
              <a:t>This is because a rather large fraction of leaf nitrogen gets allocated toward enzymes, such as Rubisco, that move photosynthetic reactions forward</a:t>
            </a:r>
          </a:p>
        </p:txBody>
      </p:sp>
      <p:sp>
        <p:nvSpPr>
          <p:cNvPr id="4" name="Slide Number Placeholder 3"/>
          <p:cNvSpPr>
            <a:spLocks noGrp="1"/>
          </p:cNvSpPr>
          <p:nvPr>
            <p:ph type="sldNum" sz="quarter" idx="5"/>
          </p:nvPr>
        </p:nvSpPr>
        <p:spPr/>
        <p:txBody>
          <a:bodyPr/>
          <a:lstStyle/>
          <a:p>
            <a:fld id="{10BF0530-8FFA-B64C-9A1A-E1928636B235}" type="slidenum">
              <a:rPr lang="en-US" smtClean="0"/>
              <a:t>2</a:t>
            </a:fld>
            <a:endParaRPr lang="en-US"/>
          </a:p>
        </p:txBody>
      </p:sp>
    </p:spTree>
    <p:extLst>
      <p:ext uri="{BB962C8B-B14F-4D97-AF65-F5344CB8AC3E}">
        <p14:creationId xmlns:p14="http://schemas.microsoft.com/office/powerpoint/2010/main" val="1461262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Soil nitrogen has been shown to positively influence leaf nitrogen in a fair share of studies.</a:t>
            </a:r>
          </a:p>
          <a:p>
            <a:endParaRPr lang="en-US" dirty="0"/>
          </a:p>
          <a:p>
            <a:r>
              <a:rPr lang="en-US" dirty="0"/>
              <a:t>This figure is from a study by Jenn </a:t>
            </a:r>
            <a:r>
              <a:rPr lang="en-US" dirty="0" err="1"/>
              <a:t>Firn</a:t>
            </a:r>
            <a:r>
              <a:rPr lang="en-US" dirty="0"/>
              <a:t> in 2019 using a globally coordinated nutrient addition experiment by the name Nutrient Network.</a:t>
            </a:r>
          </a:p>
          <a:p>
            <a:endParaRPr lang="en-US" dirty="0"/>
          </a:p>
          <a:p>
            <a:r>
              <a:rPr lang="en-US" dirty="0"/>
              <a:t>In these experiments, nitrogen, phosphorus, and potassium are added in a full-factorial field manipulation in grassland systems</a:t>
            </a:r>
          </a:p>
          <a:p>
            <a:endParaRPr lang="en-US" dirty="0"/>
          </a:p>
          <a:p>
            <a:r>
              <a:rPr lang="en-US" dirty="0"/>
              <a:t>On the x-axis is the different combinations of nutrient additions, and on the y-axis is leaf nitrogen concentrations</a:t>
            </a:r>
          </a:p>
        </p:txBody>
      </p:sp>
      <p:sp>
        <p:nvSpPr>
          <p:cNvPr id="4" name="Slide Number Placeholder 3"/>
          <p:cNvSpPr>
            <a:spLocks noGrp="1"/>
          </p:cNvSpPr>
          <p:nvPr>
            <p:ph type="sldNum" sz="quarter" idx="5"/>
          </p:nvPr>
        </p:nvSpPr>
        <p:spPr/>
        <p:txBody>
          <a:bodyPr/>
          <a:lstStyle/>
          <a:p>
            <a:fld id="{10BF0530-8FFA-B64C-9A1A-E1928636B235}" type="slidenum">
              <a:rPr lang="en-US" smtClean="0"/>
              <a:t>3</a:t>
            </a:fld>
            <a:endParaRPr lang="en-US"/>
          </a:p>
        </p:txBody>
      </p:sp>
    </p:spTree>
    <p:extLst>
      <p:ext uri="{BB962C8B-B14F-4D97-AF65-F5344CB8AC3E}">
        <p14:creationId xmlns:p14="http://schemas.microsoft.com/office/powerpoint/2010/main" val="9853482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that there is a pretty obvious increase in leaf nitrogen content in plots that receive nitrogen fertilizer regardless of potassium and phosphorus combinations</a:t>
            </a:r>
          </a:p>
        </p:txBody>
      </p:sp>
      <p:sp>
        <p:nvSpPr>
          <p:cNvPr id="4" name="Slide Number Placeholder 3"/>
          <p:cNvSpPr>
            <a:spLocks noGrp="1"/>
          </p:cNvSpPr>
          <p:nvPr>
            <p:ph type="sldNum" sz="quarter" idx="5"/>
          </p:nvPr>
        </p:nvSpPr>
        <p:spPr/>
        <p:txBody>
          <a:bodyPr/>
          <a:lstStyle/>
          <a:p>
            <a:fld id="{10BF0530-8FFA-B64C-9A1A-E1928636B235}" type="slidenum">
              <a:rPr lang="en-US" smtClean="0"/>
              <a:t>4</a:t>
            </a:fld>
            <a:endParaRPr lang="en-US"/>
          </a:p>
        </p:txBody>
      </p:sp>
    </p:spTree>
    <p:extLst>
      <p:ext uri="{BB962C8B-B14F-4D97-AF65-F5344CB8AC3E}">
        <p14:creationId xmlns:p14="http://schemas.microsoft.com/office/powerpoint/2010/main" val="1525116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recent work has also shown that leaf nitrogen can be predicted independent of soil nitrogen availability</a:t>
            </a:r>
          </a:p>
          <a:p>
            <a:endParaRPr lang="en-US" dirty="0"/>
          </a:p>
          <a:p>
            <a:r>
              <a:rPr lang="en-US" dirty="0"/>
              <a:t>This is work from Ning Dong showing on the top row in panel b and c that leaf nitrogen can be predicted from photosynthetically active radiation, which is basically light, and mean annual temperature.</a:t>
            </a:r>
          </a:p>
          <a:p>
            <a:endParaRPr lang="en-US" dirty="0"/>
          </a:p>
          <a:p>
            <a:r>
              <a:rPr lang="en-US" dirty="0"/>
              <a:t>Additionally, they show in panel a that leaf nitrogen can be predicted by the ratio of intercellular carbon dioxide to extracellular carbon dioxide, or </a:t>
            </a:r>
            <a:r>
              <a:rPr lang="en-US" dirty="0" err="1"/>
              <a:t>Ci:Ca</a:t>
            </a:r>
            <a:r>
              <a:rPr lang="en-US" dirty="0"/>
              <a:t>, </a:t>
            </a:r>
          </a:p>
          <a:p>
            <a:endParaRPr lang="en-US" dirty="0"/>
          </a:p>
          <a:p>
            <a:r>
              <a:rPr lang="en-US" dirty="0"/>
              <a:t>In panel d, they show that leaf nitrogen can be predicted through the ratio of intercellular carbon dioxide to atmospheric carbon dioxide, and in panel e show that leaf nitrogen can be predicted on the basis of whether a species can associate with nitrogen-fixing bacteria</a:t>
            </a:r>
          </a:p>
          <a:p>
            <a:endParaRPr lang="en-US" dirty="0"/>
          </a:p>
          <a:p>
            <a:r>
              <a:rPr lang="en-US" dirty="0"/>
              <a:t>Thus, aboveground climate and leaf traits can be used to predict patterns of leaf nitrogen</a:t>
            </a:r>
          </a:p>
        </p:txBody>
      </p:sp>
      <p:sp>
        <p:nvSpPr>
          <p:cNvPr id="4" name="Slide Number Placeholder 3"/>
          <p:cNvSpPr>
            <a:spLocks noGrp="1"/>
          </p:cNvSpPr>
          <p:nvPr>
            <p:ph type="sldNum" sz="quarter" idx="5"/>
          </p:nvPr>
        </p:nvSpPr>
        <p:spPr/>
        <p:txBody>
          <a:bodyPr/>
          <a:lstStyle/>
          <a:p>
            <a:fld id="{10BF0530-8FFA-B64C-9A1A-E1928636B235}" type="slidenum">
              <a:rPr lang="en-US" smtClean="0"/>
              <a:t>5</a:t>
            </a:fld>
            <a:endParaRPr lang="en-US"/>
          </a:p>
        </p:txBody>
      </p:sp>
    </p:spTree>
    <p:extLst>
      <p:ext uri="{BB962C8B-B14F-4D97-AF65-F5344CB8AC3E}">
        <p14:creationId xmlns:p14="http://schemas.microsoft.com/office/powerpoint/2010/main" val="3993256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we know that variation in leaf nitrogen can be explained by soil nitrogen availability, climate, or plant traits, we still do not have a firm grasp of what drives leaf nitrogen content.</a:t>
            </a:r>
          </a:p>
          <a:p>
            <a:endParaRPr lang="en-US" dirty="0"/>
          </a:p>
          <a:p>
            <a:r>
              <a:rPr lang="en-US" dirty="0"/>
              <a:t>It is possible that these patterns are driven by plant allocation responses to soil nitrogen and climate, but we lack data that links these responses to physiological processes that range from the leaf to whole plant level</a:t>
            </a:r>
          </a:p>
          <a:p>
            <a:endParaRPr lang="en-US" dirty="0"/>
          </a:p>
          <a:p>
            <a:r>
              <a:rPr lang="en-US" sz="1200" dirty="0">
                <a:latin typeface="Arial" panose="020B0604020202020204" pitchFamily="34" charset="0"/>
                <a:cs typeface="Arial" panose="020B0604020202020204" pitchFamily="34" charset="0"/>
              </a:rPr>
              <a:t>Yet, we do not fully understand when and where soil nitrogen impacts nitrogen allocation to leaf tissue vs. other tissues</a:t>
            </a:r>
            <a:endParaRPr lang="en-US" dirty="0"/>
          </a:p>
        </p:txBody>
      </p:sp>
      <p:sp>
        <p:nvSpPr>
          <p:cNvPr id="4" name="Slide Number Placeholder 3"/>
          <p:cNvSpPr>
            <a:spLocks noGrp="1"/>
          </p:cNvSpPr>
          <p:nvPr>
            <p:ph type="sldNum" sz="quarter" idx="5"/>
          </p:nvPr>
        </p:nvSpPr>
        <p:spPr/>
        <p:txBody>
          <a:bodyPr/>
          <a:lstStyle/>
          <a:p>
            <a:fld id="{10BF0530-8FFA-B64C-9A1A-E1928636B235}" type="slidenum">
              <a:rPr lang="en-US" smtClean="0"/>
              <a:t>6</a:t>
            </a:fld>
            <a:endParaRPr lang="en-US"/>
          </a:p>
        </p:txBody>
      </p:sp>
    </p:spTree>
    <p:extLst>
      <p:ext uri="{BB962C8B-B14F-4D97-AF65-F5344CB8AC3E}">
        <p14:creationId xmlns:p14="http://schemas.microsoft.com/office/powerpoint/2010/main" val="3991136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allocation pathways that could alter leaf nitrogen allocation. </a:t>
            </a:r>
          </a:p>
          <a:p>
            <a:endParaRPr lang="en-US" dirty="0"/>
          </a:p>
          <a:p>
            <a:r>
              <a:rPr lang="en-US" dirty="0"/>
              <a:t>At the leaf level, plants might allocate nitrogen to photosynthetic leaf tissue in order to preserve water</a:t>
            </a:r>
          </a:p>
          <a:p>
            <a:endParaRPr lang="en-US" dirty="0"/>
          </a:p>
          <a:p>
            <a:r>
              <a:rPr lang="en-US" dirty="0"/>
              <a:t>This option can be explained through recent frameworks suggesting that plants can and should maximize photosynthetic carbon gain by trading inefficient use of an abundant resource for efficiency a more limited limiting resource. </a:t>
            </a:r>
          </a:p>
          <a:p>
            <a:endParaRPr lang="en-US" dirty="0"/>
          </a:p>
          <a:p>
            <a:r>
              <a:rPr lang="en-US" dirty="0"/>
              <a:t>For example, if nitrogen is relatively more available than water, then plants can maintain a similar photosynthetic output by increasing nitrogen allocation toward photosynthetic leaf tissue in order to increase water-use efficiency., effectively employing a water-savings mechanism</a:t>
            </a:r>
          </a:p>
          <a:p>
            <a:endParaRPr lang="en-US" dirty="0"/>
          </a:p>
          <a:p>
            <a:r>
              <a:rPr lang="en-US" dirty="0"/>
              <a:t>We might expect these patterns would be observed in arid systems where water is relatively less available than nitrogen, although these patterns haven’t necessarily been tested in temperate regions</a:t>
            </a:r>
          </a:p>
        </p:txBody>
      </p:sp>
      <p:sp>
        <p:nvSpPr>
          <p:cNvPr id="4" name="Slide Number Placeholder 3"/>
          <p:cNvSpPr>
            <a:spLocks noGrp="1"/>
          </p:cNvSpPr>
          <p:nvPr>
            <p:ph type="sldNum" sz="quarter" idx="5"/>
          </p:nvPr>
        </p:nvSpPr>
        <p:spPr/>
        <p:txBody>
          <a:bodyPr/>
          <a:lstStyle/>
          <a:p>
            <a:fld id="{10BF0530-8FFA-B64C-9A1A-E1928636B235}" type="slidenum">
              <a:rPr lang="en-US" smtClean="0"/>
              <a:t>8</a:t>
            </a:fld>
            <a:endParaRPr lang="en-US"/>
          </a:p>
        </p:txBody>
      </p:sp>
    </p:spTree>
    <p:extLst>
      <p:ext uri="{BB962C8B-B14F-4D97-AF65-F5344CB8AC3E}">
        <p14:creationId xmlns:p14="http://schemas.microsoft.com/office/powerpoint/2010/main" val="227860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used the following field manipulation experiment to investigate whether changes in soil resource availability influenced leaf quantity/quality tradeoffs or water/nitrogen use tradeoffs.</a:t>
            </a:r>
          </a:p>
          <a:p>
            <a:endParaRPr lang="en-US" dirty="0"/>
          </a:p>
          <a:p>
            <a:r>
              <a:rPr lang="en-US" dirty="0"/>
              <a:t>Starting in 2010, our coauthor Christy Goodale set up a full-factorial nitrogen-by-sulfur field manipulation experiment at three sites in a contiguous closed canopy forest all within a 20-km radius of Ithaca, New York</a:t>
            </a:r>
          </a:p>
          <a:p>
            <a:endParaRPr lang="en-US" dirty="0"/>
          </a:p>
          <a:p>
            <a:r>
              <a:rPr lang="en-US" dirty="0"/>
              <a:t>This experiment was originally created to tease apart the impacts of soil pH change and soil nitrogen fertilization on forest ecosystem functions; </a:t>
            </a:r>
          </a:p>
          <a:p>
            <a:endParaRPr lang="en-US" dirty="0"/>
          </a:p>
          <a:p>
            <a:r>
              <a:rPr lang="en-US" dirty="0"/>
              <a:t>however, because sulfur additions acidify the soil and promote nitrogen losses over time, this system provides a unique soil nitrogen availability gradient to test our hypotheses</a:t>
            </a:r>
          </a:p>
        </p:txBody>
      </p:sp>
      <p:sp>
        <p:nvSpPr>
          <p:cNvPr id="4" name="Slide Number Placeholder 3"/>
          <p:cNvSpPr>
            <a:spLocks noGrp="1"/>
          </p:cNvSpPr>
          <p:nvPr>
            <p:ph type="sldNum" sz="quarter" idx="5"/>
          </p:nvPr>
        </p:nvSpPr>
        <p:spPr/>
        <p:txBody>
          <a:bodyPr/>
          <a:lstStyle/>
          <a:p>
            <a:fld id="{5244E996-A8DB-CE40-87C4-176C80B5D0D6}" type="slidenum">
              <a:rPr lang="en-US" smtClean="0"/>
              <a:t>10</a:t>
            </a:fld>
            <a:endParaRPr lang="en-US"/>
          </a:p>
        </p:txBody>
      </p:sp>
    </p:spTree>
    <p:extLst>
      <p:ext uri="{BB962C8B-B14F-4D97-AF65-F5344CB8AC3E}">
        <p14:creationId xmlns:p14="http://schemas.microsoft.com/office/powerpoint/2010/main" val="1368438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D2865-9E0B-884E-611B-88B26196FD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106735B-80E9-AEA6-41E3-78719381BB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3494B10-3CEC-CDEB-EF0E-9C34D9B68D70}"/>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5" name="Footer Placeholder 4">
            <a:extLst>
              <a:ext uri="{FF2B5EF4-FFF2-40B4-BE49-F238E27FC236}">
                <a16:creationId xmlns:a16="http://schemas.microsoft.com/office/drawing/2014/main" id="{85A3BA42-69DC-1A5D-0466-E107D18D5F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85AB9A-B9D2-B8F0-6D0F-C1E907FD041D}"/>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22273154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66EB4-76DE-F16C-A84B-5C5A20D54D4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8777AB8-D6FB-31FC-0925-F65385A61A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72AB65-E5BF-EA51-4CA7-C5103B407E1B}"/>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5" name="Footer Placeholder 4">
            <a:extLst>
              <a:ext uri="{FF2B5EF4-FFF2-40B4-BE49-F238E27FC236}">
                <a16:creationId xmlns:a16="http://schemas.microsoft.com/office/drawing/2014/main" id="{C407CC2E-F026-A19B-C7DB-8B8EAEEFCA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86228E-6E2A-0276-BE1C-07BBD2A76D61}"/>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3620023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B0CCAB-CD71-53B0-9029-65B394F78D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6463256-FB29-EF61-2D81-70F2A88A53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800801-ACD4-A72A-0D15-A744802276FE}"/>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5" name="Footer Placeholder 4">
            <a:extLst>
              <a:ext uri="{FF2B5EF4-FFF2-40B4-BE49-F238E27FC236}">
                <a16:creationId xmlns:a16="http://schemas.microsoft.com/office/drawing/2014/main" id="{7F15D330-6933-4A1A-355E-988A04B813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A2CB70-4BCA-979F-F36B-E4D884339748}"/>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4239727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1546F-A418-EEDB-BC45-3E1BD39A8D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65CBBE2-B0C2-9999-6FCE-34CA72667E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621FAD-2E77-93C0-F7EA-2988EE515F37}"/>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5" name="Footer Placeholder 4">
            <a:extLst>
              <a:ext uri="{FF2B5EF4-FFF2-40B4-BE49-F238E27FC236}">
                <a16:creationId xmlns:a16="http://schemas.microsoft.com/office/drawing/2014/main" id="{C842C628-1D78-5991-3D6D-52F2C0B36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087009-4015-C9CE-B97B-6511FD624606}"/>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1509803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AF738-58E1-3932-C703-59F50A274D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64C970-2DDC-E624-F266-F90E2C35DC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BD4477-BF1D-52C5-9B68-8C1C74A7CF10}"/>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5" name="Footer Placeholder 4">
            <a:extLst>
              <a:ext uri="{FF2B5EF4-FFF2-40B4-BE49-F238E27FC236}">
                <a16:creationId xmlns:a16="http://schemas.microsoft.com/office/drawing/2014/main" id="{0D94ADFA-E531-9346-9077-FF9D0AE540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26004F-3695-244C-B64C-98EC2CAD2D13}"/>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3704033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5ED64-264C-D7E6-1A99-F477CD9B88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77E716-57D8-9886-BB33-1720702360C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BADDD5C-9EB1-0D17-0ADD-282D2B3A3E0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5C1589F-3FC4-E435-ACAE-135708F51CE5}"/>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6" name="Footer Placeholder 5">
            <a:extLst>
              <a:ext uri="{FF2B5EF4-FFF2-40B4-BE49-F238E27FC236}">
                <a16:creationId xmlns:a16="http://schemas.microsoft.com/office/drawing/2014/main" id="{53287D39-C79C-1A30-E7EC-73368C9E29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BEE086-F716-B8EA-8E1F-40D2AB5A1E3B}"/>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3128603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02606-CC1A-4F9D-B932-242FE644F5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671C86-FACA-0757-0CBB-C6ED6E3D3B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83870B1-101D-937D-E7B5-9C9C36744C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C3E634-537E-06EA-40EF-0540005A9A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6AF0E7-337E-EA28-5E41-E53D09F94C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7600DF-F90D-EFB9-2E1E-78144380323F}"/>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8" name="Footer Placeholder 7">
            <a:extLst>
              <a:ext uri="{FF2B5EF4-FFF2-40B4-BE49-F238E27FC236}">
                <a16:creationId xmlns:a16="http://schemas.microsoft.com/office/drawing/2014/main" id="{17A15F5E-C740-4B8D-D502-22B89B1FDF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C630DF8-0555-2101-9C07-699134096919}"/>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19061121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8E7EC-CCE3-B695-6275-C7796F5E357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28A25A-FC3C-24A8-C60A-8BE770E7D1EF}"/>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4" name="Footer Placeholder 3">
            <a:extLst>
              <a:ext uri="{FF2B5EF4-FFF2-40B4-BE49-F238E27FC236}">
                <a16:creationId xmlns:a16="http://schemas.microsoft.com/office/drawing/2014/main" id="{616D30F2-455F-296F-912B-6CE439CAB1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2942A26-93BA-1831-2CC1-645705687863}"/>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429520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3AD905-1AF3-1618-C836-4E110730258A}"/>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3" name="Footer Placeholder 2">
            <a:extLst>
              <a:ext uri="{FF2B5EF4-FFF2-40B4-BE49-F238E27FC236}">
                <a16:creationId xmlns:a16="http://schemas.microsoft.com/office/drawing/2014/main" id="{59C73DE7-5E67-4764-291F-029E7F28CF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3F485B6-64DB-5A5E-551B-9BB38710DF1E}"/>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2743844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01B79-6F9E-58B5-878F-8186193923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9AB3A6-E8DD-B033-AC7B-B1E30D3EC6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EBD82D-67DB-BB0F-968C-54021D0DE4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205EDB-FCB7-B16B-0F21-0271E6058D47}"/>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6" name="Footer Placeholder 5">
            <a:extLst>
              <a:ext uri="{FF2B5EF4-FFF2-40B4-BE49-F238E27FC236}">
                <a16:creationId xmlns:a16="http://schemas.microsoft.com/office/drawing/2014/main" id="{BBCBCE44-5287-2880-20F1-76C7C4EAEC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D6AE53-13D2-E28E-0CC2-6DD6FEB257AF}"/>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1994013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F2390-8B51-FEB3-DBA1-D586D68795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B4DC696-BC26-A1F0-9ED0-E9B97CBF75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81D936-02A7-A86F-50F8-EA3EE128D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C3EDE1-3918-5464-2552-414781B76FD1}"/>
              </a:ext>
            </a:extLst>
          </p:cNvPr>
          <p:cNvSpPr>
            <a:spLocks noGrp="1"/>
          </p:cNvSpPr>
          <p:nvPr>
            <p:ph type="dt" sz="half" idx="10"/>
          </p:nvPr>
        </p:nvSpPr>
        <p:spPr/>
        <p:txBody>
          <a:bodyPr/>
          <a:lstStyle/>
          <a:p>
            <a:fld id="{1B29673B-FB42-4B45-954F-A76484FE3C27}" type="datetimeFigureOut">
              <a:rPr lang="en-US" smtClean="0"/>
              <a:t>7/19/22</a:t>
            </a:fld>
            <a:endParaRPr lang="en-US"/>
          </a:p>
        </p:txBody>
      </p:sp>
      <p:sp>
        <p:nvSpPr>
          <p:cNvPr id="6" name="Footer Placeholder 5">
            <a:extLst>
              <a:ext uri="{FF2B5EF4-FFF2-40B4-BE49-F238E27FC236}">
                <a16:creationId xmlns:a16="http://schemas.microsoft.com/office/drawing/2014/main" id="{D3A37CC1-A2D9-B712-97B9-0D6EB65684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03A5B4-CE89-1934-9EF8-3F9506AACEE1}"/>
              </a:ext>
            </a:extLst>
          </p:cNvPr>
          <p:cNvSpPr>
            <a:spLocks noGrp="1"/>
          </p:cNvSpPr>
          <p:nvPr>
            <p:ph type="sldNum" sz="quarter" idx="12"/>
          </p:nvPr>
        </p:nvSpPr>
        <p:spPr/>
        <p:txBody>
          <a:bodyPr/>
          <a:lstStyle/>
          <a:p>
            <a:fld id="{CE250C90-A217-6949-8BD2-2F5146168076}" type="slidenum">
              <a:rPr lang="en-US" smtClean="0"/>
              <a:t>‹#›</a:t>
            </a:fld>
            <a:endParaRPr lang="en-US"/>
          </a:p>
        </p:txBody>
      </p:sp>
    </p:spTree>
    <p:extLst>
      <p:ext uri="{BB962C8B-B14F-4D97-AF65-F5344CB8AC3E}">
        <p14:creationId xmlns:p14="http://schemas.microsoft.com/office/powerpoint/2010/main" val="2922887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7D5115-FDCD-0FF6-C9B5-FD3437A2677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373F6C3-F471-343B-7590-90E255A39D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230DA3-4570-4CD6-C40C-9F67CC85E9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29673B-FB42-4B45-954F-A76484FE3C27}" type="datetimeFigureOut">
              <a:rPr lang="en-US" smtClean="0"/>
              <a:t>7/19/22</a:t>
            </a:fld>
            <a:endParaRPr lang="en-US"/>
          </a:p>
        </p:txBody>
      </p:sp>
      <p:sp>
        <p:nvSpPr>
          <p:cNvPr id="5" name="Footer Placeholder 4">
            <a:extLst>
              <a:ext uri="{FF2B5EF4-FFF2-40B4-BE49-F238E27FC236}">
                <a16:creationId xmlns:a16="http://schemas.microsoft.com/office/drawing/2014/main" id="{417CBB81-D413-23F5-D289-1C2414A0A0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1300AC9-8C00-6B04-B0BC-5372098A7D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250C90-A217-6949-8BD2-2F5146168076}" type="slidenum">
              <a:rPr lang="en-US" smtClean="0"/>
              <a:t>‹#›</a:t>
            </a:fld>
            <a:endParaRPr lang="en-US"/>
          </a:p>
        </p:txBody>
      </p:sp>
    </p:spTree>
    <p:extLst>
      <p:ext uri="{BB962C8B-B14F-4D97-AF65-F5344CB8AC3E}">
        <p14:creationId xmlns:p14="http://schemas.microsoft.com/office/powerpoint/2010/main" val="9590033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BDF78-34DA-CD72-8C31-D6B7F11B7303}"/>
              </a:ext>
            </a:extLst>
          </p:cNvPr>
          <p:cNvSpPr>
            <a:spLocks noGrp="1"/>
          </p:cNvSpPr>
          <p:nvPr>
            <p:ph type="ctrTitle"/>
          </p:nvPr>
        </p:nvSpPr>
        <p:spPr/>
        <p:txBody>
          <a:bodyPr>
            <a:normAutofit fontScale="90000"/>
          </a:bodyPr>
          <a:lstStyle/>
          <a:p>
            <a:r>
              <a:rPr lang="en-US" dirty="0"/>
              <a:t>Soil nitrogen availability increases the positive effect of aridity on water use efficiency</a:t>
            </a:r>
          </a:p>
        </p:txBody>
      </p:sp>
      <p:sp>
        <p:nvSpPr>
          <p:cNvPr id="3" name="Subtitle 2">
            <a:extLst>
              <a:ext uri="{FF2B5EF4-FFF2-40B4-BE49-F238E27FC236}">
                <a16:creationId xmlns:a16="http://schemas.microsoft.com/office/drawing/2014/main" id="{992CF34E-B4C2-4AE0-AA6B-9A938262019F}"/>
              </a:ext>
            </a:extLst>
          </p:cNvPr>
          <p:cNvSpPr>
            <a:spLocks noGrp="1"/>
          </p:cNvSpPr>
          <p:nvPr>
            <p:ph type="subTitle" idx="1"/>
          </p:nvPr>
        </p:nvSpPr>
        <p:spPr/>
        <p:txBody>
          <a:bodyPr/>
          <a:lstStyle/>
          <a:p>
            <a:r>
              <a:rPr lang="en-US" dirty="0"/>
              <a:t>Evan A. Perkowski; Nicholas G. Smith</a:t>
            </a:r>
          </a:p>
          <a:p>
            <a:r>
              <a:rPr lang="en-US" dirty="0"/>
              <a:t>Texas Tech University</a:t>
            </a:r>
          </a:p>
        </p:txBody>
      </p:sp>
    </p:spTree>
    <p:extLst>
      <p:ext uri="{BB962C8B-B14F-4D97-AF65-F5344CB8AC3E}">
        <p14:creationId xmlns:p14="http://schemas.microsoft.com/office/powerpoint/2010/main" val="3437226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5B56B-4092-A443-AB0B-2378DAD91EE0}"/>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Study system</a:t>
            </a:r>
          </a:p>
        </p:txBody>
      </p:sp>
    </p:spTree>
    <p:extLst>
      <p:ext uri="{BB962C8B-B14F-4D97-AF65-F5344CB8AC3E}">
        <p14:creationId xmlns:p14="http://schemas.microsoft.com/office/powerpoint/2010/main" val="3103347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B29DC-F2A0-9735-FB30-5F7C892F47DC}"/>
              </a:ext>
            </a:extLst>
          </p:cNvPr>
          <p:cNvSpPr>
            <a:spLocks noGrp="1"/>
          </p:cNvSpPr>
          <p:nvPr>
            <p:ph type="title"/>
          </p:nvPr>
        </p:nvSpPr>
        <p:spPr/>
        <p:txBody>
          <a:bodyPr/>
          <a:lstStyle/>
          <a:p>
            <a:r>
              <a:rPr lang="en-US" dirty="0"/>
              <a:t>Leaf collection methods</a:t>
            </a:r>
          </a:p>
        </p:txBody>
      </p:sp>
      <p:sp>
        <p:nvSpPr>
          <p:cNvPr id="3" name="Content Placeholder 2">
            <a:extLst>
              <a:ext uri="{FF2B5EF4-FFF2-40B4-BE49-F238E27FC236}">
                <a16:creationId xmlns:a16="http://schemas.microsoft.com/office/drawing/2014/main" id="{E62E9EA1-6E25-0C26-832F-1AF0E8EFC1E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377814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607DF-5BC1-CA68-A830-7FB1BA8A59BE}"/>
              </a:ext>
            </a:extLst>
          </p:cNvPr>
          <p:cNvSpPr>
            <a:spLocks noGrp="1"/>
          </p:cNvSpPr>
          <p:nvPr>
            <p:ph type="title"/>
          </p:nvPr>
        </p:nvSpPr>
        <p:spPr/>
        <p:txBody>
          <a:bodyPr/>
          <a:lstStyle/>
          <a:p>
            <a:r>
              <a:rPr lang="en-US" dirty="0"/>
              <a:t>Leaf analyses</a:t>
            </a:r>
          </a:p>
        </p:txBody>
      </p:sp>
      <p:sp>
        <p:nvSpPr>
          <p:cNvPr id="3" name="Content Placeholder 2">
            <a:extLst>
              <a:ext uri="{FF2B5EF4-FFF2-40B4-BE49-F238E27FC236}">
                <a16:creationId xmlns:a16="http://schemas.microsoft.com/office/drawing/2014/main" id="{9C696F40-51E4-9D8C-E5A3-1AB2E23BBDE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97809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3C564-EF8D-F4DC-9E53-65C6CD6CADEC}"/>
              </a:ext>
            </a:extLst>
          </p:cNvPr>
          <p:cNvSpPr>
            <a:spLocks noGrp="1"/>
          </p:cNvSpPr>
          <p:nvPr>
            <p:ph type="title"/>
          </p:nvPr>
        </p:nvSpPr>
        <p:spPr/>
        <p:txBody>
          <a:bodyPr/>
          <a:lstStyle/>
          <a:p>
            <a:r>
              <a:rPr lang="en-US" dirty="0"/>
              <a:t>Fig. 1</a:t>
            </a:r>
          </a:p>
        </p:txBody>
      </p:sp>
      <p:sp>
        <p:nvSpPr>
          <p:cNvPr id="3" name="Content Placeholder 2">
            <a:extLst>
              <a:ext uri="{FF2B5EF4-FFF2-40B4-BE49-F238E27FC236}">
                <a16:creationId xmlns:a16="http://schemas.microsoft.com/office/drawing/2014/main" id="{1034022A-81EA-1AE7-7B34-3AD78D12103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951631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656C-7EE8-AE86-F8C9-3433A61FEA29}"/>
              </a:ext>
            </a:extLst>
          </p:cNvPr>
          <p:cNvSpPr>
            <a:spLocks noGrp="1"/>
          </p:cNvSpPr>
          <p:nvPr>
            <p:ph type="title"/>
          </p:nvPr>
        </p:nvSpPr>
        <p:spPr/>
        <p:txBody>
          <a:bodyPr/>
          <a:lstStyle/>
          <a:p>
            <a:r>
              <a:rPr lang="en-US" dirty="0"/>
              <a:t>Fig. 2</a:t>
            </a:r>
          </a:p>
        </p:txBody>
      </p:sp>
      <p:sp>
        <p:nvSpPr>
          <p:cNvPr id="3" name="Content Placeholder 2">
            <a:extLst>
              <a:ext uri="{FF2B5EF4-FFF2-40B4-BE49-F238E27FC236}">
                <a16:creationId xmlns:a16="http://schemas.microsoft.com/office/drawing/2014/main" id="{8BBFF782-46E8-B3F6-01B1-DE0D679B39B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927383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3CD06-860C-343C-CF8D-21C3C69170EF}"/>
              </a:ext>
            </a:extLst>
          </p:cNvPr>
          <p:cNvSpPr>
            <a:spLocks noGrp="1"/>
          </p:cNvSpPr>
          <p:nvPr>
            <p:ph type="title"/>
          </p:nvPr>
        </p:nvSpPr>
        <p:spPr/>
        <p:txBody>
          <a:bodyPr/>
          <a:lstStyle/>
          <a:p>
            <a:r>
              <a:rPr lang="en-US" dirty="0"/>
              <a:t>Fig. 3</a:t>
            </a:r>
          </a:p>
        </p:txBody>
      </p:sp>
      <p:sp>
        <p:nvSpPr>
          <p:cNvPr id="3" name="Content Placeholder 2">
            <a:extLst>
              <a:ext uri="{FF2B5EF4-FFF2-40B4-BE49-F238E27FC236}">
                <a16:creationId xmlns:a16="http://schemas.microsoft.com/office/drawing/2014/main" id="{3683E5FD-1319-4F28-CE68-BCBE2F5BD90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01212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CA6AF-4140-C8B3-6E9D-BE2E6D7FC872}"/>
              </a:ext>
            </a:extLst>
          </p:cNvPr>
          <p:cNvSpPr>
            <a:spLocks noGrp="1"/>
          </p:cNvSpPr>
          <p:nvPr>
            <p:ph type="title"/>
          </p:nvPr>
        </p:nvSpPr>
        <p:spPr/>
        <p:txBody>
          <a:bodyPr/>
          <a:lstStyle/>
          <a:p>
            <a:r>
              <a:rPr lang="en-US" dirty="0"/>
              <a:t>Major takeaways</a:t>
            </a:r>
          </a:p>
        </p:txBody>
      </p:sp>
      <p:sp>
        <p:nvSpPr>
          <p:cNvPr id="3" name="Content Placeholder 2">
            <a:extLst>
              <a:ext uri="{FF2B5EF4-FFF2-40B4-BE49-F238E27FC236}">
                <a16:creationId xmlns:a16="http://schemas.microsoft.com/office/drawing/2014/main" id="{064A1FC8-E08E-BD76-FDFE-DC3B70755FB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495496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DA1F2-6EF9-6748-9A8C-F7DB7E1434AF}"/>
              </a:ext>
            </a:extLst>
          </p:cNvPr>
          <p:cNvSpPr>
            <a:spLocks noGrp="1"/>
          </p:cNvSpPr>
          <p:nvPr>
            <p:ph type="title"/>
          </p:nvPr>
        </p:nvSpPr>
        <p:spPr/>
        <p:txBody>
          <a:bodyPr>
            <a:normAutofit fontScale="90000"/>
          </a:bodyPr>
          <a:lstStyle/>
          <a:p>
            <a:r>
              <a:rPr lang="en-US" dirty="0">
                <a:latin typeface="Arial" panose="020B0604020202020204" pitchFamily="34" charset="0"/>
                <a:cs typeface="Arial" panose="020B0604020202020204" pitchFamily="34" charset="0"/>
              </a:rPr>
              <a:t>Leaf nitrogen is a common surrogate for estimating leaf-level photosynthetic capacity</a:t>
            </a:r>
          </a:p>
        </p:txBody>
      </p:sp>
      <p:pic>
        <p:nvPicPr>
          <p:cNvPr id="4" name="Picture 3">
            <a:extLst>
              <a:ext uri="{FF2B5EF4-FFF2-40B4-BE49-F238E27FC236}">
                <a16:creationId xmlns:a16="http://schemas.microsoft.com/office/drawing/2014/main" id="{1B511BD6-F72D-1443-A212-1AF0556BEC48}"/>
              </a:ext>
            </a:extLst>
          </p:cNvPr>
          <p:cNvPicPr>
            <a:picLocks noChangeAspect="1"/>
          </p:cNvPicPr>
          <p:nvPr/>
        </p:nvPicPr>
        <p:blipFill>
          <a:blip r:embed="rId3"/>
          <a:stretch>
            <a:fillRect/>
          </a:stretch>
        </p:blipFill>
        <p:spPr>
          <a:xfrm>
            <a:off x="3937990" y="1806155"/>
            <a:ext cx="4316019" cy="4686720"/>
          </a:xfrm>
          <a:prstGeom prst="rect">
            <a:avLst/>
          </a:prstGeom>
        </p:spPr>
      </p:pic>
      <p:sp>
        <p:nvSpPr>
          <p:cNvPr id="5" name="TextBox 4">
            <a:extLst>
              <a:ext uri="{FF2B5EF4-FFF2-40B4-BE49-F238E27FC236}">
                <a16:creationId xmlns:a16="http://schemas.microsoft.com/office/drawing/2014/main" id="{21AF0108-34F2-EB4B-B363-84CE05D2422A}"/>
              </a:ext>
            </a:extLst>
          </p:cNvPr>
          <p:cNvSpPr txBox="1"/>
          <p:nvPr/>
        </p:nvSpPr>
        <p:spPr>
          <a:xfrm>
            <a:off x="10362653" y="6581001"/>
            <a:ext cx="1829347"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Evans (1989) </a:t>
            </a:r>
            <a:r>
              <a:rPr lang="en-US" sz="1200" i="1" dirty="0" err="1">
                <a:latin typeface="Arial" panose="020B0604020202020204" pitchFamily="34" charset="0"/>
                <a:cs typeface="Arial" panose="020B0604020202020204" pitchFamily="34" charset="0"/>
              </a:rPr>
              <a:t>Oecologia</a:t>
            </a:r>
            <a:endParaRPr lang="en-US" sz="1200"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71838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12337-5FBF-294D-B2C6-63983055A6F1}"/>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Soil nitrogen has been shown to positively influence leaf nitrogen</a:t>
            </a:r>
          </a:p>
        </p:txBody>
      </p:sp>
      <p:pic>
        <p:nvPicPr>
          <p:cNvPr id="4" name="Picture 3">
            <a:extLst>
              <a:ext uri="{FF2B5EF4-FFF2-40B4-BE49-F238E27FC236}">
                <a16:creationId xmlns:a16="http://schemas.microsoft.com/office/drawing/2014/main" id="{580E8F0C-0E74-CA45-8EA7-BE4F9F0CA70C}"/>
              </a:ext>
            </a:extLst>
          </p:cNvPr>
          <p:cNvPicPr>
            <a:picLocks noChangeAspect="1"/>
          </p:cNvPicPr>
          <p:nvPr/>
        </p:nvPicPr>
        <p:blipFill>
          <a:blip r:embed="rId3"/>
          <a:stretch>
            <a:fillRect/>
          </a:stretch>
        </p:blipFill>
        <p:spPr>
          <a:xfrm>
            <a:off x="4034822" y="2186394"/>
            <a:ext cx="4122356" cy="4306481"/>
          </a:xfrm>
          <a:prstGeom prst="rect">
            <a:avLst/>
          </a:prstGeom>
        </p:spPr>
      </p:pic>
      <p:sp>
        <p:nvSpPr>
          <p:cNvPr id="7" name="TextBox 6">
            <a:extLst>
              <a:ext uri="{FF2B5EF4-FFF2-40B4-BE49-F238E27FC236}">
                <a16:creationId xmlns:a16="http://schemas.microsoft.com/office/drawing/2014/main" id="{EA2837DF-9377-B24F-9669-ACE14F543DE0}"/>
              </a:ext>
            </a:extLst>
          </p:cNvPr>
          <p:cNvSpPr txBox="1"/>
          <p:nvPr/>
        </p:nvSpPr>
        <p:spPr>
          <a:xfrm>
            <a:off x="10385824" y="6581001"/>
            <a:ext cx="1814920"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Firn</a:t>
            </a:r>
            <a:r>
              <a:rPr lang="en-US" sz="1200" dirty="0">
                <a:latin typeface="Arial" panose="020B0604020202020204" pitchFamily="34" charset="0"/>
                <a:cs typeface="Arial" panose="020B0604020202020204" pitchFamily="34" charset="0"/>
              </a:rPr>
              <a:t> et al. (2019) </a:t>
            </a:r>
            <a:r>
              <a:rPr lang="en-US" sz="1200" i="1" dirty="0">
                <a:latin typeface="Arial" panose="020B0604020202020204" pitchFamily="34" charset="0"/>
                <a:cs typeface="Arial" panose="020B0604020202020204" pitchFamily="34" charset="0"/>
              </a:rPr>
              <a:t>Nature</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6729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12337-5FBF-294D-B2C6-63983055A6F1}"/>
              </a:ext>
            </a:extLst>
          </p:cNvPr>
          <p:cNvSpPr>
            <a:spLocks noGrp="1"/>
          </p:cNvSpPr>
          <p:nvPr>
            <p:ph type="title"/>
          </p:nvPr>
        </p:nvSpPr>
        <p:spPr/>
        <p:txBody>
          <a:bodyPr>
            <a:normAutofit/>
          </a:bodyPr>
          <a:lstStyle/>
          <a:p>
            <a:r>
              <a:rPr lang="en-US" dirty="0">
                <a:latin typeface="Arial" panose="020B0604020202020204" pitchFamily="34" charset="0"/>
                <a:cs typeface="Arial" panose="020B0604020202020204" pitchFamily="34" charset="0"/>
              </a:rPr>
              <a:t>Soil nitrogen has been shown to positively influence leaf nitrogen</a:t>
            </a:r>
          </a:p>
        </p:txBody>
      </p:sp>
      <p:pic>
        <p:nvPicPr>
          <p:cNvPr id="4" name="Picture 3">
            <a:extLst>
              <a:ext uri="{FF2B5EF4-FFF2-40B4-BE49-F238E27FC236}">
                <a16:creationId xmlns:a16="http://schemas.microsoft.com/office/drawing/2014/main" id="{580E8F0C-0E74-CA45-8EA7-BE4F9F0CA70C}"/>
              </a:ext>
            </a:extLst>
          </p:cNvPr>
          <p:cNvPicPr>
            <a:picLocks noChangeAspect="1"/>
          </p:cNvPicPr>
          <p:nvPr/>
        </p:nvPicPr>
        <p:blipFill>
          <a:blip r:embed="rId3"/>
          <a:stretch>
            <a:fillRect/>
          </a:stretch>
        </p:blipFill>
        <p:spPr>
          <a:xfrm>
            <a:off x="4034822" y="2186394"/>
            <a:ext cx="4122356" cy="4306481"/>
          </a:xfrm>
          <a:prstGeom prst="rect">
            <a:avLst/>
          </a:prstGeom>
        </p:spPr>
      </p:pic>
      <p:sp>
        <p:nvSpPr>
          <p:cNvPr id="3" name="Rectangle 2">
            <a:extLst>
              <a:ext uri="{FF2B5EF4-FFF2-40B4-BE49-F238E27FC236}">
                <a16:creationId xmlns:a16="http://schemas.microsoft.com/office/drawing/2014/main" id="{82F2285F-1B23-CB49-86E7-AC996189686B}"/>
              </a:ext>
            </a:extLst>
          </p:cNvPr>
          <p:cNvSpPr/>
          <p:nvPr/>
        </p:nvSpPr>
        <p:spPr>
          <a:xfrm>
            <a:off x="4397071" y="2305878"/>
            <a:ext cx="3609892" cy="102571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70CB44E-BA66-2444-96DA-D2056439EE3D}"/>
              </a:ext>
            </a:extLst>
          </p:cNvPr>
          <p:cNvSpPr txBox="1"/>
          <p:nvPr/>
        </p:nvSpPr>
        <p:spPr>
          <a:xfrm>
            <a:off x="8078524" y="2495571"/>
            <a:ext cx="3346837" cy="646331"/>
          </a:xfrm>
          <a:prstGeom prst="rect">
            <a:avLst/>
          </a:prstGeom>
          <a:noFill/>
        </p:spPr>
        <p:txBody>
          <a:bodyPr wrap="square" rtlCol="0">
            <a:spAutoFit/>
          </a:bodyPr>
          <a:lstStyle/>
          <a:p>
            <a:r>
              <a:rPr lang="en-US" dirty="0"/>
              <a:t>Plots that received nitrogen had higher leaf nitrogen content</a:t>
            </a:r>
          </a:p>
        </p:txBody>
      </p:sp>
      <p:sp>
        <p:nvSpPr>
          <p:cNvPr id="6" name="TextBox 5">
            <a:extLst>
              <a:ext uri="{FF2B5EF4-FFF2-40B4-BE49-F238E27FC236}">
                <a16:creationId xmlns:a16="http://schemas.microsoft.com/office/drawing/2014/main" id="{481A247D-63A6-2E40-BC1E-8E600967E4B7}"/>
              </a:ext>
            </a:extLst>
          </p:cNvPr>
          <p:cNvSpPr txBox="1"/>
          <p:nvPr/>
        </p:nvSpPr>
        <p:spPr>
          <a:xfrm>
            <a:off x="10385824" y="6581001"/>
            <a:ext cx="1814920"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Firn</a:t>
            </a:r>
            <a:r>
              <a:rPr lang="en-US" sz="1200" dirty="0">
                <a:latin typeface="Arial" panose="020B0604020202020204" pitchFamily="34" charset="0"/>
                <a:cs typeface="Arial" panose="020B0604020202020204" pitchFamily="34" charset="0"/>
              </a:rPr>
              <a:t> et al. (2019) </a:t>
            </a:r>
            <a:r>
              <a:rPr lang="en-US" sz="1200" i="1" dirty="0">
                <a:latin typeface="Arial" panose="020B0604020202020204" pitchFamily="34" charset="0"/>
                <a:cs typeface="Arial" panose="020B0604020202020204" pitchFamily="34" charset="0"/>
              </a:rPr>
              <a:t>Nature</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95074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638D2-66A6-A141-8018-F68B001A45C8}"/>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However, leaf nitrogen can also be predicted independent of soil nitrogen</a:t>
            </a:r>
          </a:p>
        </p:txBody>
      </p:sp>
      <p:pic>
        <p:nvPicPr>
          <p:cNvPr id="4" name="Picture 3">
            <a:extLst>
              <a:ext uri="{FF2B5EF4-FFF2-40B4-BE49-F238E27FC236}">
                <a16:creationId xmlns:a16="http://schemas.microsoft.com/office/drawing/2014/main" id="{F50041DD-0E70-FF45-9C24-D9B984CAD143}"/>
              </a:ext>
            </a:extLst>
          </p:cNvPr>
          <p:cNvPicPr>
            <a:picLocks noChangeAspect="1"/>
          </p:cNvPicPr>
          <p:nvPr/>
        </p:nvPicPr>
        <p:blipFill>
          <a:blip r:embed="rId3"/>
          <a:stretch>
            <a:fillRect/>
          </a:stretch>
        </p:blipFill>
        <p:spPr>
          <a:xfrm>
            <a:off x="2620477" y="1982582"/>
            <a:ext cx="6685200" cy="4214192"/>
          </a:xfrm>
          <a:prstGeom prst="rect">
            <a:avLst/>
          </a:prstGeom>
        </p:spPr>
      </p:pic>
      <p:sp>
        <p:nvSpPr>
          <p:cNvPr id="5" name="TextBox 4">
            <a:extLst>
              <a:ext uri="{FF2B5EF4-FFF2-40B4-BE49-F238E27FC236}">
                <a16:creationId xmlns:a16="http://schemas.microsoft.com/office/drawing/2014/main" id="{64697620-6073-8B48-9CF4-C43A6574A4FD}"/>
              </a:ext>
            </a:extLst>
          </p:cNvPr>
          <p:cNvSpPr txBox="1"/>
          <p:nvPr/>
        </p:nvSpPr>
        <p:spPr>
          <a:xfrm>
            <a:off x="9662790" y="6581001"/>
            <a:ext cx="252825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Dong et al. (2017) </a:t>
            </a:r>
            <a:r>
              <a:rPr lang="en-US" sz="1200" i="1" dirty="0" err="1">
                <a:latin typeface="Arial" panose="020B0604020202020204" pitchFamily="34" charset="0"/>
                <a:cs typeface="Arial" panose="020B0604020202020204" pitchFamily="34" charset="0"/>
              </a:rPr>
              <a:t>Biogeosciences</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4728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54F1FA-02B2-914C-AD8D-34FFBB768FB5}"/>
              </a:ext>
            </a:extLst>
          </p:cNvPr>
          <p:cNvSpPr>
            <a:spLocks noGrp="1"/>
          </p:cNvSpPr>
          <p:nvPr>
            <p:ph type="title"/>
          </p:nvPr>
        </p:nvSpPr>
        <p:spPr/>
        <p:txBody>
          <a:bodyPr>
            <a:normAutofit fontScale="90000"/>
          </a:bodyPr>
          <a:lstStyle/>
          <a:p>
            <a:r>
              <a:rPr lang="en-US" dirty="0">
                <a:latin typeface="Arial" panose="020B0604020202020204" pitchFamily="34" charset="0"/>
                <a:cs typeface="Arial" panose="020B0604020202020204" pitchFamily="34" charset="0"/>
              </a:rPr>
              <a:t>Leaf nitrogen is likely a product of plant allocation responses to soil nitrogen and climate</a:t>
            </a:r>
          </a:p>
        </p:txBody>
      </p:sp>
    </p:spTree>
    <p:extLst>
      <p:ext uri="{BB962C8B-B14F-4D97-AF65-F5344CB8AC3E}">
        <p14:creationId xmlns:p14="http://schemas.microsoft.com/office/powerpoint/2010/main" val="843434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5DC01-BE77-C710-722E-D51FAF6BDEAE}"/>
              </a:ext>
            </a:extLst>
          </p:cNvPr>
          <p:cNvSpPr>
            <a:spLocks noGrp="1"/>
          </p:cNvSpPr>
          <p:nvPr>
            <p:ph type="title"/>
          </p:nvPr>
        </p:nvSpPr>
        <p:spPr/>
        <p:txBody>
          <a:bodyPr>
            <a:normAutofit fontScale="90000"/>
          </a:bodyPr>
          <a:lstStyle/>
          <a:p>
            <a:r>
              <a:rPr lang="en-US" dirty="0">
                <a:latin typeface="Arial" panose="020B0604020202020204" pitchFamily="34" charset="0"/>
                <a:cs typeface="Arial" panose="020B0604020202020204" pitchFamily="34" charset="0"/>
              </a:rPr>
              <a:t>Photosynthetic least-cost theory provides a framework for understanding when and where </a:t>
            </a:r>
          </a:p>
        </p:txBody>
      </p:sp>
      <p:sp>
        <p:nvSpPr>
          <p:cNvPr id="3" name="Text Placeholder 2">
            <a:extLst>
              <a:ext uri="{FF2B5EF4-FFF2-40B4-BE49-F238E27FC236}">
                <a16:creationId xmlns:a16="http://schemas.microsoft.com/office/drawing/2014/main" id="{8FDF555F-169F-D56F-9530-EE749BD9B81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72075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07C7E4-AA3D-F64A-A16A-B750A8350D2B}"/>
              </a:ext>
            </a:extLst>
          </p:cNvPr>
          <p:cNvSpPr>
            <a:spLocks noGrp="1"/>
          </p:cNvSpPr>
          <p:nvPr>
            <p:ph type="title"/>
          </p:nvPr>
        </p:nvSpPr>
        <p:spPr/>
        <p:txBody>
          <a:bodyPr>
            <a:normAutofit fontScale="90000"/>
          </a:bodyPr>
          <a:lstStyle/>
          <a:p>
            <a:r>
              <a:rPr lang="en-US" dirty="0">
                <a:latin typeface="Arial" panose="020B0604020202020204" pitchFamily="34" charset="0"/>
                <a:cs typeface="Arial" panose="020B0604020202020204" pitchFamily="34" charset="0"/>
              </a:rPr>
              <a:t>Photosynthetic least-cost theory: leaf nitrogen allocation driven by summed resource use costs</a:t>
            </a:r>
            <a:endParaRPr lang="en-US" dirty="0">
              <a:solidFill>
                <a:schemeClr val="accent2"/>
              </a:solidFill>
              <a:latin typeface="Arial" panose="020B0604020202020204" pitchFamily="34" charset="0"/>
              <a:cs typeface="Arial" panose="020B0604020202020204" pitchFamily="34" charset="0"/>
            </a:endParaRPr>
          </a:p>
        </p:txBody>
      </p:sp>
      <p:pic>
        <p:nvPicPr>
          <p:cNvPr id="6" name="Picture 4">
            <a:extLst>
              <a:ext uri="{FF2B5EF4-FFF2-40B4-BE49-F238E27FC236}">
                <a16:creationId xmlns:a16="http://schemas.microsoft.com/office/drawing/2014/main" id="{11804477-C5F4-4645-8C06-04D8B0CC98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5263" y="2147404"/>
            <a:ext cx="7681474" cy="3823453"/>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TextBox 6">
            <a:extLst>
              <a:ext uri="{FF2B5EF4-FFF2-40B4-BE49-F238E27FC236}">
                <a16:creationId xmlns:a16="http://schemas.microsoft.com/office/drawing/2014/main" id="{B14CCBA3-EA0D-5644-948B-2891ADEF9E1E}"/>
              </a:ext>
            </a:extLst>
          </p:cNvPr>
          <p:cNvSpPr txBox="1"/>
          <p:nvPr/>
        </p:nvSpPr>
        <p:spPr>
          <a:xfrm>
            <a:off x="9319098" y="6587725"/>
            <a:ext cx="2872902" cy="276999"/>
          </a:xfrm>
          <a:prstGeom prst="rect">
            <a:avLst/>
          </a:prstGeom>
          <a:noFill/>
        </p:spPr>
        <p:txBody>
          <a:bodyPr wrap="none" rtlCol="0">
            <a:spAutoFit/>
          </a:bodyPr>
          <a:lstStyle/>
          <a:p>
            <a:r>
              <a:rPr lang="en-US" sz="1200" dirty="0" err="1">
                <a:latin typeface="Arial" panose="020B0604020202020204" pitchFamily="34" charset="0"/>
                <a:cs typeface="Arial" panose="020B0604020202020204" pitchFamily="34" charset="0"/>
              </a:rPr>
              <a:t>Bialic</a:t>
            </a:r>
            <a:r>
              <a:rPr lang="en-US" sz="1200" dirty="0">
                <a:latin typeface="Arial" panose="020B0604020202020204" pitchFamily="34" charset="0"/>
                <a:cs typeface="Arial" panose="020B0604020202020204" pitchFamily="34" charset="0"/>
              </a:rPr>
              <a:t>-Murphy </a:t>
            </a:r>
            <a:r>
              <a:rPr lang="en-US" sz="1200" i="1" dirty="0">
                <a:latin typeface="Arial" panose="020B0604020202020204" pitchFamily="34" charset="0"/>
                <a:cs typeface="Arial" panose="020B0604020202020204" pitchFamily="34" charset="0"/>
              </a:rPr>
              <a:t>et al</a:t>
            </a:r>
            <a:r>
              <a:rPr lang="en-US" sz="1200" dirty="0">
                <a:latin typeface="Arial" panose="020B0604020202020204" pitchFamily="34" charset="0"/>
                <a:cs typeface="Arial" panose="020B0604020202020204" pitchFamily="34" charset="0"/>
              </a:rPr>
              <a:t>. (2021) </a:t>
            </a:r>
            <a:r>
              <a:rPr lang="en-US" sz="1200" i="1" dirty="0">
                <a:latin typeface="Arial" panose="020B0604020202020204" pitchFamily="34" charset="0"/>
                <a:cs typeface="Arial" panose="020B0604020202020204" pitchFamily="34" charset="0"/>
              </a:rPr>
              <a:t>Ecol. Letters</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34307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F65A-8F9D-4274-009F-1D73C73E89EE}"/>
              </a:ext>
            </a:extLst>
          </p:cNvPr>
          <p:cNvSpPr>
            <a:spLocks noGrp="1"/>
          </p:cNvSpPr>
          <p:nvPr>
            <p:ph type="title"/>
          </p:nvPr>
        </p:nvSpPr>
        <p:spPr/>
        <p:txBody>
          <a:bodyPr>
            <a:normAutofit/>
          </a:bodyPr>
          <a:lstStyle/>
          <a:p>
            <a:r>
              <a:rPr lang="en-US" sz="4800" dirty="0">
                <a:latin typeface="Arial" panose="020B0604020202020204" pitchFamily="34" charset="0"/>
                <a:cs typeface="Arial" panose="020B0604020202020204" pitchFamily="34" charset="0"/>
              </a:rPr>
              <a:t>Hypotheses</a:t>
            </a:r>
          </a:p>
        </p:txBody>
      </p:sp>
      <p:sp>
        <p:nvSpPr>
          <p:cNvPr id="4" name="Rectangle 3">
            <a:extLst>
              <a:ext uri="{FF2B5EF4-FFF2-40B4-BE49-F238E27FC236}">
                <a16:creationId xmlns:a16="http://schemas.microsoft.com/office/drawing/2014/main" id="{71D09E19-4E1E-D2F2-0C60-F5E9B76BA7C9}"/>
              </a:ext>
            </a:extLst>
          </p:cNvPr>
          <p:cNvSpPr>
            <a:spLocks noChangeAspect="1"/>
          </p:cNvSpPr>
          <p:nvPr/>
        </p:nvSpPr>
        <p:spPr>
          <a:xfrm>
            <a:off x="9121555" y="1149166"/>
            <a:ext cx="2705101" cy="160020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ysClr val="windowText" lastClr="000000"/>
                </a:solidFill>
              </a:rPr>
              <a:t>Leaf nitrogen allocation</a:t>
            </a:r>
          </a:p>
        </p:txBody>
      </p:sp>
      <p:sp>
        <p:nvSpPr>
          <p:cNvPr id="5" name="Rectangle 4">
            <a:extLst>
              <a:ext uri="{FF2B5EF4-FFF2-40B4-BE49-F238E27FC236}">
                <a16:creationId xmlns:a16="http://schemas.microsoft.com/office/drawing/2014/main" id="{85E18E11-6E18-FAB7-45FB-5A1DD2B5B06C}"/>
              </a:ext>
            </a:extLst>
          </p:cNvPr>
          <p:cNvSpPr>
            <a:spLocks noChangeAspect="1"/>
          </p:cNvSpPr>
          <p:nvPr/>
        </p:nvSpPr>
        <p:spPr>
          <a:xfrm>
            <a:off x="9121555" y="4108634"/>
            <a:ext cx="2705101" cy="160020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ysClr val="windowText" lastClr="000000"/>
                </a:solidFill>
              </a:rPr>
              <a:t>Water use efficiency</a:t>
            </a:r>
          </a:p>
        </p:txBody>
      </p:sp>
      <p:sp>
        <p:nvSpPr>
          <p:cNvPr id="6" name="Rectangle 5">
            <a:extLst>
              <a:ext uri="{FF2B5EF4-FFF2-40B4-BE49-F238E27FC236}">
                <a16:creationId xmlns:a16="http://schemas.microsoft.com/office/drawing/2014/main" id="{44188B65-95A5-A466-7DE4-D3516953953F}"/>
              </a:ext>
            </a:extLst>
          </p:cNvPr>
          <p:cNvSpPr>
            <a:spLocks noChangeAspect="1"/>
          </p:cNvSpPr>
          <p:nvPr/>
        </p:nvSpPr>
        <p:spPr>
          <a:xfrm>
            <a:off x="4759991" y="2628900"/>
            <a:ext cx="2705101" cy="160020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ysClr val="windowText" lastClr="000000"/>
                </a:solidFill>
              </a:rPr>
              <a:t>Aridity</a:t>
            </a:r>
          </a:p>
        </p:txBody>
      </p:sp>
      <p:sp>
        <p:nvSpPr>
          <p:cNvPr id="7" name="Rectangle 6">
            <a:extLst>
              <a:ext uri="{FF2B5EF4-FFF2-40B4-BE49-F238E27FC236}">
                <a16:creationId xmlns:a16="http://schemas.microsoft.com/office/drawing/2014/main" id="{62B754A1-8FF1-DCA8-A285-A6830791FF98}"/>
              </a:ext>
            </a:extLst>
          </p:cNvPr>
          <p:cNvSpPr>
            <a:spLocks noChangeAspect="1"/>
          </p:cNvSpPr>
          <p:nvPr/>
        </p:nvSpPr>
        <p:spPr>
          <a:xfrm>
            <a:off x="4743449" y="365125"/>
            <a:ext cx="2705101" cy="160020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ysClr val="windowText" lastClr="000000"/>
                </a:solidFill>
              </a:rPr>
              <a:t>Soil nitrogen availability</a:t>
            </a:r>
          </a:p>
        </p:txBody>
      </p:sp>
      <p:cxnSp>
        <p:nvCxnSpPr>
          <p:cNvPr id="9" name="Straight Arrow Connector 8">
            <a:extLst>
              <a:ext uri="{FF2B5EF4-FFF2-40B4-BE49-F238E27FC236}">
                <a16:creationId xmlns:a16="http://schemas.microsoft.com/office/drawing/2014/main" id="{E886C759-1B4D-A155-C97D-167841187E81}"/>
              </a:ext>
            </a:extLst>
          </p:cNvPr>
          <p:cNvCxnSpPr>
            <a:cxnSpLocks/>
          </p:cNvCxnSpPr>
          <p:nvPr/>
        </p:nvCxnSpPr>
        <p:spPr>
          <a:xfrm>
            <a:off x="7674067" y="994051"/>
            <a:ext cx="1346200" cy="758641"/>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5771E79-8365-2B22-014F-3A2E550A5527}"/>
              </a:ext>
            </a:extLst>
          </p:cNvPr>
          <p:cNvCxnSpPr>
            <a:cxnSpLocks/>
          </p:cNvCxnSpPr>
          <p:nvPr/>
        </p:nvCxnSpPr>
        <p:spPr>
          <a:xfrm flipV="1">
            <a:off x="7683500" y="1949266"/>
            <a:ext cx="1346200" cy="1251134"/>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387AF3CC-8D02-0D1A-FE2B-C4488DB4D06A}"/>
              </a:ext>
            </a:extLst>
          </p:cNvPr>
          <p:cNvCxnSpPr>
            <a:cxnSpLocks/>
          </p:cNvCxnSpPr>
          <p:nvPr/>
        </p:nvCxnSpPr>
        <p:spPr>
          <a:xfrm rot="5400000" flipV="1">
            <a:off x="7635967" y="3705134"/>
            <a:ext cx="1346200" cy="1251134"/>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74B117B-D02F-1872-29C2-B03887C04958}"/>
              </a:ext>
            </a:extLst>
          </p:cNvPr>
          <p:cNvCxnSpPr>
            <a:cxnSpLocks/>
          </p:cNvCxnSpPr>
          <p:nvPr/>
        </p:nvCxnSpPr>
        <p:spPr>
          <a:xfrm>
            <a:off x="10474105" y="2842114"/>
            <a:ext cx="0" cy="1173772"/>
          </a:xfrm>
          <a:prstGeom prst="straightConnector1">
            <a:avLst/>
          </a:prstGeom>
          <a:ln w="762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58145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379</TotalTime>
  <Words>891</Words>
  <Application>Microsoft Macintosh PowerPoint</Application>
  <PresentationFormat>Widescreen</PresentationFormat>
  <Paragraphs>82</Paragraphs>
  <Slides>16</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Soil nitrogen availability increases the positive effect of aridity on water use efficiency</vt:lpstr>
      <vt:lpstr>Leaf nitrogen is a common surrogate for estimating leaf-level photosynthetic capacity</vt:lpstr>
      <vt:lpstr>Soil nitrogen has been shown to positively influence leaf nitrogen</vt:lpstr>
      <vt:lpstr>Soil nitrogen has been shown to positively influence leaf nitrogen</vt:lpstr>
      <vt:lpstr>However, leaf nitrogen can also be predicted independent of soil nitrogen</vt:lpstr>
      <vt:lpstr>Leaf nitrogen is likely a product of plant allocation responses to soil nitrogen and climate</vt:lpstr>
      <vt:lpstr>Photosynthetic least-cost theory provides a framework for understanding when and where </vt:lpstr>
      <vt:lpstr>Photosynthetic least-cost theory: leaf nitrogen allocation driven by summed resource use costs</vt:lpstr>
      <vt:lpstr>Hypotheses</vt:lpstr>
      <vt:lpstr>Study system</vt:lpstr>
      <vt:lpstr>Leaf collection methods</vt:lpstr>
      <vt:lpstr>Leaf analyses</vt:lpstr>
      <vt:lpstr>Fig. 1</vt:lpstr>
      <vt:lpstr>Fig. 2</vt:lpstr>
      <vt:lpstr>Fig. 3</vt:lpstr>
      <vt:lpstr>Major takeaways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Soil nitrogen availability increases the positive effect of aridity on water use efficiency</dc:title>
  <dc:creator>Perkowski, Evan A</dc:creator>
  <cp:lastModifiedBy>Perkowski, Evan A</cp:lastModifiedBy>
  <cp:revision>1</cp:revision>
  <dcterms:created xsi:type="dcterms:W3CDTF">2022-07-19T16:27:24Z</dcterms:created>
  <dcterms:modified xsi:type="dcterms:W3CDTF">2022-07-19T22:46:36Z</dcterms:modified>
</cp:coreProperties>
</file>

<file path=docProps/thumbnail.jpeg>
</file>